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42" r:id="rId1"/>
  </p:sldMasterIdLst>
  <p:notesMasterIdLst>
    <p:notesMasterId r:id="rId18"/>
  </p:notesMasterIdLst>
  <p:sldIdLst>
    <p:sldId id="273" r:id="rId2"/>
    <p:sldId id="257" r:id="rId3"/>
    <p:sldId id="261" r:id="rId4"/>
    <p:sldId id="258" r:id="rId5"/>
    <p:sldId id="270" r:id="rId6"/>
    <p:sldId id="259" r:id="rId7"/>
    <p:sldId id="262" r:id="rId8"/>
    <p:sldId id="263" r:id="rId9"/>
    <p:sldId id="264" r:id="rId10"/>
    <p:sldId id="265" r:id="rId11"/>
    <p:sldId id="266" r:id="rId12"/>
    <p:sldId id="267" r:id="rId13"/>
    <p:sldId id="271" r:id="rId14"/>
    <p:sldId id="272" r:id="rId15"/>
    <p:sldId id="268" r:id="rId16"/>
    <p:sldId id="269"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66A3DE98-D152-44AD-B6B7-D79C18899C47}">
          <p14:sldIdLst>
            <p14:sldId id="273"/>
            <p14:sldId id="257"/>
            <p14:sldId id="261"/>
            <p14:sldId id="258"/>
            <p14:sldId id="270"/>
            <p14:sldId id="259"/>
            <p14:sldId id="262"/>
            <p14:sldId id="263"/>
            <p14:sldId id="264"/>
            <p14:sldId id="265"/>
            <p14:sldId id="266"/>
            <p14:sldId id="267"/>
            <p14:sldId id="271"/>
            <p14:sldId id="272"/>
            <p14:sldId id="268"/>
            <p14:sldId id="269"/>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754" y="8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ff9bd81ee79696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ff9bd81ee79696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2ff9bd81ee79696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2ff9bd81ee79696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ff9bd81ee79696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ff9bd81ee79696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4"/>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4AB02A5-4FE5-49D9-9E24-09F23B90C450}" type="datetimeFigureOut">
              <a:rPr lang="en-US" smtClean="0"/>
              <a:pPr/>
              <a:t>1/5/2020</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4AB02A5-4FE5-49D9-9E24-09F23B90C450}" type="datetimeFigureOut">
              <a:rPr lang="en-US" smtClean="0"/>
              <a:pPr/>
              <a:t>1/5/2020</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3"/>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3"/>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4AB02A5-4FE5-49D9-9E24-09F23B90C450}" type="datetimeFigureOut">
              <a:rPr lang="en-US" smtClean="0"/>
              <a:pPr/>
              <a:t>1/5/2020</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4AB02A5-4FE5-49D9-9E24-09F23B90C450}" type="datetimeFigureOut">
              <a:rPr lang="en-US" smtClean="0"/>
              <a:pPr/>
              <a:t>1/5/2020</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4AB02A5-4FE5-49D9-9E24-09F23B90C450}" type="datetimeFigureOut">
              <a:rPr lang="en-US" smtClean="0"/>
              <a:pPr/>
              <a:t>1/5/2020</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5"/>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5"/>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4AB02A5-4FE5-49D9-9E24-09F23B90C450}" type="datetimeFigureOut">
              <a:rPr lang="en-US" smtClean="0"/>
              <a:pPr/>
              <a:t>1/5/2020</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4AB02A5-4FE5-49D9-9E24-09F23B90C450}" type="datetimeFigureOut">
              <a:rPr lang="en-US" smtClean="0"/>
              <a:pPr/>
              <a:t>1/5/2020</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4AB02A5-4FE5-49D9-9E24-09F23B90C450}" type="datetimeFigureOut">
              <a:rPr lang="en-US" smtClean="0"/>
              <a:pPr/>
              <a:t>1/5/2020</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AB02A5-4FE5-49D9-9E24-09F23B90C450}" type="datetimeFigureOut">
              <a:rPr lang="en-US" smtClean="0"/>
              <a:pPr/>
              <a:t>1/5/2020</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1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93"/>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11" y="1076328"/>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4AB02A5-4FE5-49D9-9E24-09F23B90C450}" type="datetimeFigureOut">
              <a:rPr lang="en-US" smtClean="0"/>
              <a:pPr/>
              <a:t>1/5/2020</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8"/>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4AB02A5-4FE5-49D9-9E24-09F23B90C450}" type="datetimeFigureOut">
              <a:rPr lang="en-US" smtClean="0"/>
              <a:pPr/>
              <a:t>1/5/2020</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pPr algn="r" eaLnBrk="1" latinLnBrk="0" hangingPunct="1"/>
            <a:fld id="{54AB02A5-4FE5-49D9-9E24-09F23B90C450}" type="datetimeFigureOut">
              <a:rPr lang="en-US" smtClean="0"/>
              <a:pPr algn="r" eaLnBrk="1" latinLnBrk="0" hangingPunct="1"/>
              <a:t>1/5/2020</a:t>
            </a:fld>
            <a:endParaRPr lang="en-US" sz="1200">
              <a:solidFill>
                <a:schemeClr val="bg2">
                  <a:shade val="50000"/>
                </a:schemeClr>
              </a:solidFill>
            </a:endParaRPr>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0" lang="en-US" sz="1200">
              <a:solidFill>
                <a:schemeClr val="bg2">
                  <a:shade val="50000"/>
                </a:schemeClr>
              </a:solidFill>
              <a:effectLst/>
            </a:endParaRPr>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pPr marL="0" lvl="0" indent="0" algn="r" rtl="0">
                <a:spcBef>
                  <a:spcPts val="0"/>
                </a:spcBef>
                <a:spcAft>
                  <a:spcPts val="0"/>
                </a:spcAft>
                <a:buNone/>
              </a:pPr>
              <a:t>‹#›</a:t>
            </a:fld>
            <a:endParaRPr lang="en-GB"/>
          </a:p>
        </p:txBody>
      </p:sp>
    </p:spTree>
  </p:cSld>
  <p:clrMap bg1="lt1" tx1="dk1" bg2="lt2" tx2="dk2" accent1="accent1" accent2="accent2" accent3="accent3" accent4="accent4" accent5="accent5" accent6="accent6" hlink="hlink" folHlink="folHlink"/>
  <p:sldLayoutIdLst>
    <p:sldLayoutId id="2147483843" r:id="rId1"/>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9881D-2CAB-4896-996B-FDFE09E3C23B}"/>
              </a:ext>
            </a:extLst>
          </p:cNvPr>
          <p:cNvSpPr>
            <a:spLocks noGrp="1"/>
          </p:cNvSpPr>
          <p:nvPr>
            <p:ph type="title"/>
          </p:nvPr>
        </p:nvSpPr>
        <p:spPr/>
        <p:txBody>
          <a:bodyPr>
            <a:normAutofit/>
          </a:bodyPr>
          <a:lstStyle/>
          <a:p>
            <a:pPr algn="l"/>
            <a:r>
              <a:rPr lang="en-IN" sz="3200" dirty="0"/>
              <a:t>Abstract:</a:t>
            </a:r>
          </a:p>
        </p:txBody>
      </p:sp>
      <p:sp>
        <p:nvSpPr>
          <p:cNvPr id="3" name="Content Placeholder 2">
            <a:extLst>
              <a:ext uri="{FF2B5EF4-FFF2-40B4-BE49-F238E27FC236}">
                <a16:creationId xmlns:a16="http://schemas.microsoft.com/office/drawing/2014/main" id="{53E5BDF8-E7C9-454C-B4E2-BBFB2C3C593C}"/>
              </a:ext>
            </a:extLst>
          </p:cNvPr>
          <p:cNvSpPr>
            <a:spLocks noGrp="1"/>
          </p:cNvSpPr>
          <p:nvPr>
            <p:ph idx="1"/>
          </p:nvPr>
        </p:nvSpPr>
        <p:spPr>
          <a:xfrm>
            <a:off x="457200" y="1063229"/>
            <a:ext cx="8229600" cy="3531394"/>
          </a:xfrm>
        </p:spPr>
        <p:txBody>
          <a:bodyPr>
            <a:normAutofit fontScale="47500" lnSpcReduction="20000"/>
          </a:bodyPr>
          <a:lstStyle/>
          <a:p>
            <a:pPr marL="0" indent="0">
              <a:buNone/>
            </a:pPr>
            <a:r>
              <a:rPr lang="en-US" dirty="0">
                <a:latin typeface="Times New Roman" panose="02020603050405020304" pitchFamily="18" charset="0"/>
                <a:cs typeface="Times New Roman" panose="02020603050405020304" pitchFamily="18" charset="0"/>
              </a:rPr>
              <a:t>With advances in computing and telecommunications technologies, digital images and video are playing key roles in the present information era. Human face is an important biometric object in image and video databases of surveillance systems. Detecting and locating human faces and facial features in an image or image sequence are important tasks in dynamic environments, such as videos, where noise conditions, illuminations, locations of subjects and pose can vary significantly from frame to frame. An automated system for human face recognition in real time background for a college to mark the attendance of their employees and students. So Smart Attendance using Real Time Face Recognition is a real world solution which comes with day to day activities of handling employees. Here multiple user faces are detected and recognized with the data base trained multiple texture based features.</a:t>
            </a:r>
            <a:r>
              <a:rPr lang="en-IN" dirty="0">
                <a:latin typeface="Times New Roman" panose="02020603050405020304" pitchFamily="18" charset="0"/>
                <a:cs typeface="Times New Roman" panose="02020603050405020304" pitchFamily="18" charset="0"/>
              </a:rPr>
              <a:t> These can be in real time from a video camera or from photographs. An example where this technology is used are in airport security systems. In order to recognize a face, the camera software must first detect it and identify the features before making an identification. In this case face recognition needs face detection for making an identification to “recognize” a face. Face detection uses </a:t>
            </a:r>
            <a:r>
              <a:rPr lang="en-IN" i="1" dirty="0">
                <a:latin typeface="Times New Roman" panose="02020603050405020304" pitchFamily="18" charset="0"/>
                <a:cs typeface="Times New Roman" panose="02020603050405020304" pitchFamily="18" charset="0"/>
              </a:rPr>
              <a:t>classifiers,</a:t>
            </a:r>
            <a:r>
              <a:rPr lang="en-IN" dirty="0">
                <a:latin typeface="Times New Roman" panose="02020603050405020304" pitchFamily="18" charset="0"/>
                <a:cs typeface="Times New Roman" panose="02020603050405020304" pitchFamily="18" charset="0"/>
              </a:rPr>
              <a:t> which are algorithms that detects what is either a face(1) or not a face(0) in an image. Classifiers have been trained to detect faces using thousands to millions of images in order to get more accuracy. OpenCV uses two types of classifiers, LBP (Local Binary Pattern) and </a:t>
            </a:r>
            <a:r>
              <a:rPr lang="en-IN" dirty="0" err="1">
                <a:latin typeface="Times New Roman" panose="02020603050405020304" pitchFamily="18" charset="0"/>
                <a:cs typeface="Times New Roman" panose="02020603050405020304" pitchFamily="18" charset="0"/>
              </a:rPr>
              <a:t>HaarCascades</a:t>
            </a:r>
            <a:r>
              <a:rPr lang="en-IN"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8414821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0D6D3-72E8-4E37-AD26-BDF2BDE106CD}"/>
              </a:ext>
            </a:extLst>
          </p:cNvPr>
          <p:cNvSpPr>
            <a:spLocks noGrp="1"/>
          </p:cNvSpPr>
          <p:nvPr>
            <p:ph type="title"/>
          </p:nvPr>
        </p:nvSpPr>
        <p:spPr/>
        <p:txBody>
          <a:bodyPr/>
          <a:lstStyle/>
          <a:p>
            <a:pPr algn="l"/>
            <a:r>
              <a:rPr lang="en-IN" sz="2400" dirty="0"/>
              <a:t>What Is OpenCV</a:t>
            </a:r>
          </a:p>
        </p:txBody>
      </p:sp>
      <p:sp>
        <p:nvSpPr>
          <p:cNvPr id="3" name="Text Placeholder 2">
            <a:extLst>
              <a:ext uri="{FF2B5EF4-FFF2-40B4-BE49-F238E27FC236}">
                <a16:creationId xmlns:a16="http://schemas.microsoft.com/office/drawing/2014/main" id="{FA96560A-39D6-4D50-9466-EA73F58637CD}"/>
              </a:ext>
            </a:extLst>
          </p:cNvPr>
          <p:cNvSpPr>
            <a:spLocks noGrp="1"/>
          </p:cNvSpPr>
          <p:nvPr>
            <p:ph type="body" idx="1"/>
          </p:nvPr>
        </p:nvSpPr>
        <p:spPr>
          <a:xfrm>
            <a:off x="311700" y="1152474"/>
            <a:ext cx="8520600" cy="3848557"/>
          </a:xfrm>
        </p:spPr>
        <p:txBody>
          <a:bodyPr/>
          <a:lstStyle/>
          <a:p>
            <a:r>
              <a:rPr lang="en-US" sz="1800" dirty="0"/>
              <a:t>OpenCV (Open Source Computer Vision Library) is an open source computer vision and machine learning software library. OpenCV was built to provide a common infrastructure for computer vision applications and to accelerate the use of machine perception In the commercial products.</a:t>
            </a:r>
          </a:p>
          <a:p>
            <a:r>
              <a:rPr lang="en-US" sz="1800" dirty="0"/>
              <a:t>OpenCV is a python library designed to solve computer vision problem.</a:t>
            </a:r>
            <a:endParaRPr lang="en-IN" sz="1800" dirty="0"/>
          </a:p>
        </p:txBody>
      </p:sp>
      <p:pic>
        <p:nvPicPr>
          <p:cNvPr id="5" name="Picture 4">
            <a:extLst>
              <a:ext uri="{FF2B5EF4-FFF2-40B4-BE49-F238E27FC236}">
                <a16:creationId xmlns:a16="http://schemas.microsoft.com/office/drawing/2014/main" id="{94AA6690-07A3-46D9-892C-E68C5623484A}"/>
              </a:ext>
            </a:extLst>
          </p:cNvPr>
          <p:cNvPicPr>
            <a:picLocks noChangeAspect="1"/>
          </p:cNvPicPr>
          <p:nvPr/>
        </p:nvPicPr>
        <p:blipFill>
          <a:blip r:embed="rId2"/>
          <a:stretch>
            <a:fillRect/>
          </a:stretch>
        </p:blipFill>
        <p:spPr>
          <a:xfrm>
            <a:off x="719975" y="2657474"/>
            <a:ext cx="7532599" cy="2343557"/>
          </a:xfrm>
          <a:prstGeom prst="rect">
            <a:avLst/>
          </a:prstGeom>
        </p:spPr>
      </p:pic>
    </p:spTree>
    <p:extLst>
      <p:ext uri="{BB962C8B-B14F-4D97-AF65-F5344CB8AC3E}">
        <p14:creationId xmlns:p14="http://schemas.microsoft.com/office/powerpoint/2010/main" val="670446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4118-C389-437C-A89A-E97E729EEE80}"/>
              </a:ext>
            </a:extLst>
          </p:cNvPr>
          <p:cNvSpPr>
            <a:spLocks noGrp="1"/>
          </p:cNvSpPr>
          <p:nvPr>
            <p:ph type="title"/>
          </p:nvPr>
        </p:nvSpPr>
        <p:spPr>
          <a:xfrm>
            <a:off x="79528" y="309294"/>
            <a:ext cx="8520600" cy="572700"/>
          </a:xfrm>
        </p:spPr>
        <p:txBody>
          <a:bodyPr/>
          <a:lstStyle/>
          <a:p>
            <a:pPr algn="l"/>
            <a:r>
              <a:rPr lang="en-IN" sz="2400" dirty="0"/>
              <a:t>Face Detection using OpenCV</a:t>
            </a:r>
          </a:p>
        </p:txBody>
      </p:sp>
      <p:sp>
        <p:nvSpPr>
          <p:cNvPr id="3" name="Text Placeholder 2">
            <a:extLst>
              <a:ext uri="{FF2B5EF4-FFF2-40B4-BE49-F238E27FC236}">
                <a16:creationId xmlns:a16="http://schemas.microsoft.com/office/drawing/2014/main" id="{AAFAA2A2-F71F-4AB4-9DAD-C20E9134C80A}"/>
              </a:ext>
            </a:extLst>
          </p:cNvPr>
          <p:cNvSpPr>
            <a:spLocks noGrp="1"/>
          </p:cNvSpPr>
          <p:nvPr>
            <p:ph type="body" idx="1"/>
          </p:nvPr>
        </p:nvSpPr>
        <p:spPr>
          <a:xfrm>
            <a:off x="79528" y="1016744"/>
            <a:ext cx="8520600" cy="3416400"/>
          </a:xfrm>
        </p:spPr>
        <p:txBody>
          <a:bodyPr/>
          <a:lstStyle/>
          <a:p>
            <a:endParaRPr lang="en-IN" sz="1600" dirty="0"/>
          </a:p>
          <a:p>
            <a:endParaRPr lang="en-IN" sz="1600" dirty="0"/>
          </a:p>
          <a:p>
            <a:endParaRPr lang="en-IN" sz="1600" dirty="0"/>
          </a:p>
          <a:p>
            <a:endParaRPr lang="en-IN" sz="1600" dirty="0"/>
          </a:p>
          <a:p>
            <a:endParaRPr lang="en-IN" sz="1600" dirty="0"/>
          </a:p>
          <a:p>
            <a:endParaRPr lang="en-IN" sz="1600" dirty="0"/>
          </a:p>
          <a:p>
            <a:endParaRPr lang="en-IN" sz="1600" dirty="0"/>
          </a:p>
          <a:p>
            <a:endParaRPr lang="en-IN" sz="1600" dirty="0"/>
          </a:p>
        </p:txBody>
      </p:sp>
      <p:sp>
        <p:nvSpPr>
          <p:cNvPr id="6" name="Arrow: Right 5">
            <a:extLst>
              <a:ext uri="{FF2B5EF4-FFF2-40B4-BE49-F238E27FC236}">
                <a16:creationId xmlns:a16="http://schemas.microsoft.com/office/drawing/2014/main" id="{50C77CF7-5E30-4377-8A4E-F6037EDE226E}"/>
              </a:ext>
            </a:extLst>
          </p:cNvPr>
          <p:cNvSpPr/>
          <p:nvPr/>
        </p:nvSpPr>
        <p:spPr>
          <a:xfrm>
            <a:off x="2225278" y="1607347"/>
            <a:ext cx="985838" cy="207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a:extLst>
              <a:ext uri="{FF2B5EF4-FFF2-40B4-BE49-F238E27FC236}">
                <a16:creationId xmlns:a16="http://schemas.microsoft.com/office/drawing/2014/main" id="{B5315BA9-1F20-4BF8-9013-F4AE916FCB62}"/>
              </a:ext>
            </a:extLst>
          </p:cNvPr>
          <p:cNvSpPr/>
          <p:nvPr/>
        </p:nvSpPr>
        <p:spPr>
          <a:xfrm>
            <a:off x="3325409" y="1224787"/>
            <a:ext cx="2121694" cy="10287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Create a cascade classifier. Which will contain the face feature</a:t>
            </a:r>
          </a:p>
        </p:txBody>
      </p:sp>
      <p:sp>
        <p:nvSpPr>
          <p:cNvPr id="10" name="Rectangle 9">
            <a:extLst>
              <a:ext uri="{FF2B5EF4-FFF2-40B4-BE49-F238E27FC236}">
                <a16:creationId xmlns:a16="http://schemas.microsoft.com/office/drawing/2014/main" id="{3B12523A-3C57-4703-A0FF-3EF151695F3C}"/>
              </a:ext>
            </a:extLst>
          </p:cNvPr>
          <p:cNvSpPr/>
          <p:nvPr/>
        </p:nvSpPr>
        <p:spPr>
          <a:xfrm>
            <a:off x="250031" y="1224787"/>
            <a:ext cx="1860954" cy="10287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IMAGE</a:t>
            </a:r>
          </a:p>
        </p:txBody>
      </p:sp>
      <p:sp>
        <p:nvSpPr>
          <p:cNvPr id="11" name="Rectangle 10">
            <a:extLst>
              <a:ext uri="{FF2B5EF4-FFF2-40B4-BE49-F238E27FC236}">
                <a16:creationId xmlns:a16="http://schemas.microsoft.com/office/drawing/2014/main" id="{ED2440FC-18E5-4D96-9C20-23A5E1AB335D}"/>
              </a:ext>
            </a:extLst>
          </p:cNvPr>
          <p:cNvSpPr/>
          <p:nvPr/>
        </p:nvSpPr>
        <p:spPr>
          <a:xfrm>
            <a:off x="300038" y="3028950"/>
            <a:ext cx="1860954" cy="109780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OpenCV</a:t>
            </a:r>
          </a:p>
        </p:txBody>
      </p:sp>
      <p:sp>
        <p:nvSpPr>
          <p:cNvPr id="12" name="Rectangle 11">
            <a:extLst>
              <a:ext uri="{FF2B5EF4-FFF2-40B4-BE49-F238E27FC236}">
                <a16:creationId xmlns:a16="http://schemas.microsoft.com/office/drawing/2014/main" id="{59ADABE4-0392-48AA-B267-E4E8C43C5F3E}"/>
              </a:ext>
            </a:extLst>
          </p:cNvPr>
          <p:cNvSpPr/>
          <p:nvPr/>
        </p:nvSpPr>
        <p:spPr>
          <a:xfrm>
            <a:off x="3393281" y="3028950"/>
            <a:ext cx="2053822" cy="109780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NumPy Array</a:t>
            </a:r>
          </a:p>
        </p:txBody>
      </p:sp>
      <p:sp>
        <p:nvSpPr>
          <p:cNvPr id="13" name="Arrow: Right 12">
            <a:extLst>
              <a:ext uri="{FF2B5EF4-FFF2-40B4-BE49-F238E27FC236}">
                <a16:creationId xmlns:a16="http://schemas.microsoft.com/office/drawing/2014/main" id="{3A4964F5-B62A-45B5-A7C2-B5913271C02D}"/>
              </a:ext>
            </a:extLst>
          </p:cNvPr>
          <p:cNvSpPr/>
          <p:nvPr/>
        </p:nvSpPr>
        <p:spPr>
          <a:xfrm>
            <a:off x="2314575" y="3429000"/>
            <a:ext cx="896541" cy="2071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Arrow: Down 14">
            <a:extLst>
              <a:ext uri="{FF2B5EF4-FFF2-40B4-BE49-F238E27FC236}">
                <a16:creationId xmlns:a16="http://schemas.microsoft.com/office/drawing/2014/main" id="{AA353122-9CC5-4E22-AE83-C57E4961DAAF}"/>
              </a:ext>
            </a:extLst>
          </p:cNvPr>
          <p:cNvSpPr/>
          <p:nvPr/>
        </p:nvSpPr>
        <p:spPr>
          <a:xfrm>
            <a:off x="928688" y="2364581"/>
            <a:ext cx="214312" cy="59293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Arrow: Bent-Up 15">
            <a:extLst>
              <a:ext uri="{FF2B5EF4-FFF2-40B4-BE49-F238E27FC236}">
                <a16:creationId xmlns:a16="http://schemas.microsoft.com/office/drawing/2014/main" id="{8F6D07E4-0907-4E8B-8489-8F6E87C792A0}"/>
              </a:ext>
            </a:extLst>
          </p:cNvPr>
          <p:cNvSpPr/>
          <p:nvPr/>
        </p:nvSpPr>
        <p:spPr>
          <a:xfrm>
            <a:off x="5607844" y="3750469"/>
            <a:ext cx="2053822" cy="22860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id="{60AE346B-6FC1-40CF-80D9-115E84057ADF}"/>
              </a:ext>
            </a:extLst>
          </p:cNvPr>
          <p:cNvSpPr/>
          <p:nvPr/>
        </p:nvSpPr>
        <p:spPr>
          <a:xfrm>
            <a:off x="6572250" y="1814515"/>
            <a:ext cx="1971675" cy="172164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IN" dirty="0"/>
              <a:t>Displaying image with rectangular box</a:t>
            </a:r>
          </a:p>
        </p:txBody>
      </p:sp>
    </p:spTree>
    <p:extLst>
      <p:ext uri="{BB962C8B-B14F-4D97-AF65-F5344CB8AC3E}">
        <p14:creationId xmlns:p14="http://schemas.microsoft.com/office/powerpoint/2010/main" val="28268290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934256F-9521-4339-BA01-0E0AC0EF9711}"/>
              </a:ext>
            </a:extLst>
          </p:cNvPr>
          <p:cNvSpPr>
            <a:spLocks noGrp="1"/>
          </p:cNvSpPr>
          <p:nvPr>
            <p:ph type="body" idx="1"/>
          </p:nvPr>
        </p:nvSpPr>
        <p:spPr>
          <a:xfrm>
            <a:off x="311700" y="514350"/>
            <a:ext cx="8520600" cy="4054525"/>
          </a:xfrm>
        </p:spPr>
        <p:txBody>
          <a:bodyPr/>
          <a:lstStyle/>
          <a:p>
            <a:r>
              <a:rPr lang="en-IN" dirty="0"/>
              <a:t>Example:</a:t>
            </a:r>
          </a:p>
          <a:p>
            <a:endParaRPr lang="en-IN" dirty="0"/>
          </a:p>
        </p:txBody>
      </p:sp>
      <p:pic>
        <p:nvPicPr>
          <p:cNvPr id="5" name="Picture 4">
            <a:extLst>
              <a:ext uri="{FF2B5EF4-FFF2-40B4-BE49-F238E27FC236}">
                <a16:creationId xmlns:a16="http://schemas.microsoft.com/office/drawing/2014/main" id="{191EC3CA-1C45-4DAA-B94D-D8408A2CA6B8}"/>
              </a:ext>
            </a:extLst>
          </p:cNvPr>
          <p:cNvPicPr>
            <a:picLocks noChangeAspect="1"/>
          </p:cNvPicPr>
          <p:nvPr/>
        </p:nvPicPr>
        <p:blipFill>
          <a:blip r:embed="rId2"/>
          <a:stretch>
            <a:fillRect/>
          </a:stretch>
        </p:blipFill>
        <p:spPr>
          <a:xfrm>
            <a:off x="392906" y="1728787"/>
            <a:ext cx="2764632" cy="1843088"/>
          </a:xfrm>
          <a:prstGeom prst="rect">
            <a:avLst/>
          </a:prstGeom>
        </p:spPr>
      </p:pic>
      <p:sp>
        <p:nvSpPr>
          <p:cNvPr id="6" name="Arrow: Right 5">
            <a:extLst>
              <a:ext uri="{FF2B5EF4-FFF2-40B4-BE49-F238E27FC236}">
                <a16:creationId xmlns:a16="http://schemas.microsoft.com/office/drawing/2014/main" id="{EAD6D687-8B6B-4FD1-BDD1-428404A72BD0}"/>
              </a:ext>
            </a:extLst>
          </p:cNvPr>
          <p:cNvSpPr/>
          <p:nvPr/>
        </p:nvSpPr>
        <p:spPr>
          <a:xfrm>
            <a:off x="3293269" y="2464594"/>
            <a:ext cx="1328737" cy="2000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8" name="Picture 7">
            <a:extLst>
              <a:ext uri="{FF2B5EF4-FFF2-40B4-BE49-F238E27FC236}">
                <a16:creationId xmlns:a16="http://schemas.microsoft.com/office/drawing/2014/main" id="{EF322F5E-5611-496A-AC2B-FCFFBB4CE754}"/>
              </a:ext>
            </a:extLst>
          </p:cNvPr>
          <p:cNvPicPr>
            <a:picLocks noChangeAspect="1"/>
          </p:cNvPicPr>
          <p:nvPr/>
        </p:nvPicPr>
        <p:blipFill>
          <a:blip r:embed="rId3"/>
          <a:stretch>
            <a:fillRect/>
          </a:stretch>
        </p:blipFill>
        <p:spPr>
          <a:xfrm>
            <a:off x="5096255" y="1728787"/>
            <a:ext cx="2919033" cy="1900238"/>
          </a:xfrm>
          <a:prstGeom prst="rect">
            <a:avLst/>
          </a:prstGeom>
        </p:spPr>
      </p:pic>
    </p:spTree>
    <p:extLst>
      <p:ext uri="{BB962C8B-B14F-4D97-AF65-F5344CB8AC3E}">
        <p14:creationId xmlns:p14="http://schemas.microsoft.com/office/powerpoint/2010/main" val="6826581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B2535-D212-4EF4-B7E5-EC3073FA5156}"/>
              </a:ext>
            </a:extLst>
          </p:cNvPr>
          <p:cNvSpPr>
            <a:spLocks noGrp="1"/>
          </p:cNvSpPr>
          <p:nvPr>
            <p:ph type="title"/>
          </p:nvPr>
        </p:nvSpPr>
        <p:spPr/>
        <p:txBody>
          <a:bodyPr/>
          <a:lstStyle/>
          <a:p>
            <a:pPr algn="l"/>
            <a:r>
              <a:rPr lang="en-IN" sz="2800" dirty="0"/>
              <a:t>SCOPE</a:t>
            </a:r>
          </a:p>
        </p:txBody>
      </p:sp>
      <p:sp>
        <p:nvSpPr>
          <p:cNvPr id="3" name="Text Placeholder 2">
            <a:extLst>
              <a:ext uri="{FF2B5EF4-FFF2-40B4-BE49-F238E27FC236}">
                <a16:creationId xmlns:a16="http://schemas.microsoft.com/office/drawing/2014/main" id="{818914E6-3A5E-4607-BA54-3384A4B8318E}"/>
              </a:ext>
            </a:extLst>
          </p:cNvPr>
          <p:cNvSpPr>
            <a:spLocks noGrp="1"/>
          </p:cNvSpPr>
          <p:nvPr>
            <p:ph type="body" idx="1"/>
          </p:nvPr>
        </p:nvSpPr>
        <p:spPr>
          <a:xfrm>
            <a:off x="311700" y="1152474"/>
            <a:ext cx="8520600" cy="3653441"/>
          </a:xfrm>
        </p:spPr>
        <p:txBody>
          <a:bodyPr/>
          <a:lstStyle/>
          <a:p>
            <a:pPr marL="114300" indent="0">
              <a:buNone/>
            </a:pPr>
            <a:r>
              <a:rPr lang="en-IN" sz="1400" b="1" dirty="0"/>
              <a:t>1.Facial recognition :</a:t>
            </a:r>
          </a:p>
          <a:p>
            <a:pPr marL="114300" indent="0">
              <a:buNone/>
            </a:pPr>
            <a:r>
              <a:rPr lang="en-IN" sz="1400" b="1" dirty="0"/>
              <a:t>	</a:t>
            </a:r>
            <a:r>
              <a:rPr lang="en-US" sz="1400" dirty="0"/>
              <a:t>Face detection is used in biometrics, often as a part of (or together with) a facial recognition system. It is also used in video surveillance, human computer interface and image database management.</a:t>
            </a:r>
          </a:p>
          <a:p>
            <a:pPr marL="114300" indent="0">
              <a:buNone/>
            </a:pPr>
            <a:endParaRPr lang="en-US" sz="1400" b="1" dirty="0"/>
          </a:p>
          <a:p>
            <a:pPr marL="114300" indent="0">
              <a:buNone/>
            </a:pPr>
            <a:r>
              <a:rPr lang="en-US" sz="1400" b="1" dirty="0"/>
              <a:t>2. </a:t>
            </a:r>
            <a:r>
              <a:rPr lang="en-IN" sz="1400" b="1" dirty="0"/>
              <a:t>Photography :</a:t>
            </a:r>
          </a:p>
          <a:p>
            <a:pPr marL="114300" indent="0">
              <a:buNone/>
            </a:pPr>
            <a:r>
              <a:rPr lang="en-IN" sz="1400" b="1" dirty="0"/>
              <a:t>	</a:t>
            </a:r>
            <a:r>
              <a:rPr lang="en-US" sz="1400" dirty="0"/>
              <a:t>Some recent digital cameras use face detection for autofocus. Face detection is also useful for selecting regions of interest in photo slideshows that use a pan-and-scale Ken Burns effect.</a:t>
            </a:r>
          </a:p>
          <a:p>
            <a:pPr marL="114300" indent="0">
              <a:buNone/>
            </a:pPr>
            <a:r>
              <a:rPr lang="en-US" sz="1400" dirty="0"/>
              <a:t>Modern appliances also use smile detection to take a photograph at an appropriate time.</a:t>
            </a:r>
          </a:p>
          <a:p>
            <a:pPr marL="114300" indent="0">
              <a:buNone/>
            </a:pPr>
            <a:endParaRPr lang="en-US" sz="1400" dirty="0"/>
          </a:p>
          <a:p>
            <a:pPr marL="114300" indent="0">
              <a:buNone/>
            </a:pPr>
            <a:r>
              <a:rPr lang="en-US" sz="1400" dirty="0"/>
              <a:t>3.</a:t>
            </a:r>
            <a:r>
              <a:rPr lang="en-IN" b="1" dirty="0"/>
              <a:t> </a:t>
            </a:r>
            <a:r>
              <a:rPr lang="en-IN" sz="1600" b="1" dirty="0"/>
              <a:t>Marketing :</a:t>
            </a:r>
          </a:p>
          <a:p>
            <a:pPr marL="114300" indent="0">
              <a:buNone/>
            </a:pPr>
            <a:r>
              <a:rPr lang="en-US" sz="1600" dirty="0"/>
              <a:t>	Face detection is gaining the interest of marketers. A webcam can be integrated into a television and detect any face that walks by. The system then calculates the race, gender, and age range of the face. Once the information is collected, a series of advertisements can be played that is specific toward the detected race/gender/age.</a:t>
            </a:r>
            <a:endParaRPr lang="en-IN" sz="1600" b="1" dirty="0"/>
          </a:p>
          <a:p>
            <a:pPr marL="114300" indent="0">
              <a:buNone/>
            </a:pPr>
            <a:endParaRPr lang="en-US" sz="1400" dirty="0"/>
          </a:p>
          <a:p>
            <a:pPr marL="114300" indent="0">
              <a:buNone/>
            </a:pPr>
            <a:endParaRPr lang="en-IN" sz="1600" b="1" dirty="0"/>
          </a:p>
          <a:p>
            <a:pPr marL="114300" indent="0">
              <a:buNone/>
            </a:pPr>
            <a:endParaRPr lang="en-IN" sz="1400" b="1" dirty="0"/>
          </a:p>
          <a:p>
            <a:pPr marL="628650" indent="-514350">
              <a:buFont typeface="+mj-lt"/>
              <a:buAutoNum type="arabicPeriod"/>
            </a:pPr>
            <a:endParaRPr lang="en-IN" dirty="0"/>
          </a:p>
        </p:txBody>
      </p:sp>
    </p:spTree>
    <p:extLst>
      <p:ext uri="{BB962C8B-B14F-4D97-AF65-F5344CB8AC3E}">
        <p14:creationId xmlns:p14="http://schemas.microsoft.com/office/powerpoint/2010/main" val="14140668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AA9E47C-FE29-4D71-9C93-528AB1EA105D}"/>
              </a:ext>
            </a:extLst>
          </p:cNvPr>
          <p:cNvSpPr>
            <a:spLocks noGrp="1"/>
          </p:cNvSpPr>
          <p:nvPr>
            <p:ph type="body" idx="1"/>
          </p:nvPr>
        </p:nvSpPr>
        <p:spPr>
          <a:xfrm>
            <a:off x="311700" y="340242"/>
            <a:ext cx="8520600" cy="4228633"/>
          </a:xfrm>
        </p:spPr>
        <p:txBody>
          <a:bodyPr/>
          <a:lstStyle/>
          <a:p>
            <a:pPr marL="114300" indent="0">
              <a:buNone/>
            </a:pPr>
            <a:r>
              <a:rPr lang="en-IN" sz="1600" dirty="0"/>
              <a:t>4.</a:t>
            </a:r>
            <a:r>
              <a:rPr lang="en-IN" sz="1600" b="1" dirty="0"/>
              <a:t> Emotional Inference :</a:t>
            </a:r>
          </a:p>
          <a:p>
            <a:pPr marL="114300" indent="0">
              <a:buNone/>
            </a:pPr>
            <a:r>
              <a:rPr lang="en-IN" sz="1600" b="1" dirty="0"/>
              <a:t>	</a:t>
            </a:r>
            <a:r>
              <a:rPr lang="en-US" sz="1600" dirty="0"/>
              <a:t>Face detection can be used as part of a software implementation of emotional inference. Emotional inference can be used to help people with autism under stand the feelings of people around them.</a:t>
            </a:r>
          </a:p>
          <a:p>
            <a:pPr marL="114300" indent="0">
              <a:buNone/>
            </a:pPr>
            <a:endParaRPr lang="en-US" sz="1600" b="1" dirty="0"/>
          </a:p>
          <a:p>
            <a:pPr marL="114300" indent="0">
              <a:buNone/>
            </a:pPr>
            <a:r>
              <a:rPr lang="en-US" sz="1600" b="1" dirty="0"/>
              <a:t>5. </a:t>
            </a:r>
            <a:r>
              <a:rPr lang="en-IN" sz="1600" b="1" dirty="0"/>
              <a:t>Lip Reading :</a:t>
            </a:r>
          </a:p>
          <a:p>
            <a:pPr marL="114300" indent="0">
              <a:buNone/>
            </a:pPr>
            <a:r>
              <a:rPr lang="en-US" sz="1400" dirty="0"/>
              <a:t>	Face detection is essential for the process of language inference from visual queues. Lip reading has applications in help computers determine who is speaking which is needed when security is important.</a:t>
            </a:r>
            <a:endParaRPr lang="en-IN" sz="1400" b="1" dirty="0"/>
          </a:p>
          <a:p>
            <a:pPr marL="114300" indent="0">
              <a:buNone/>
            </a:pPr>
            <a:endParaRPr lang="en-IN" sz="1600" b="1" dirty="0"/>
          </a:p>
          <a:p>
            <a:pPr marL="114300" indent="0">
              <a:buNone/>
            </a:pPr>
            <a:endParaRPr lang="en-IN" dirty="0"/>
          </a:p>
        </p:txBody>
      </p:sp>
    </p:spTree>
    <p:extLst>
      <p:ext uri="{BB962C8B-B14F-4D97-AF65-F5344CB8AC3E}">
        <p14:creationId xmlns:p14="http://schemas.microsoft.com/office/powerpoint/2010/main" val="10281872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2CBDB-5F8C-4778-A126-733E62DCAB45}"/>
              </a:ext>
            </a:extLst>
          </p:cNvPr>
          <p:cNvSpPr>
            <a:spLocks noGrp="1"/>
          </p:cNvSpPr>
          <p:nvPr>
            <p:ph type="title"/>
          </p:nvPr>
        </p:nvSpPr>
        <p:spPr/>
        <p:txBody>
          <a:bodyPr/>
          <a:lstStyle/>
          <a:p>
            <a:pPr algn="l"/>
            <a:r>
              <a:rPr lang="en-IN" sz="2800" dirty="0"/>
              <a:t>CONCLUSION</a:t>
            </a:r>
          </a:p>
        </p:txBody>
      </p:sp>
      <p:sp>
        <p:nvSpPr>
          <p:cNvPr id="3" name="Text Placeholder 2">
            <a:extLst>
              <a:ext uri="{FF2B5EF4-FFF2-40B4-BE49-F238E27FC236}">
                <a16:creationId xmlns:a16="http://schemas.microsoft.com/office/drawing/2014/main" id="{666DA591-7396-4F09-B834-95BF51F3E154}"/>
              </a:ext>
            </a:extLst>
          </p:cNvPr>
          <p:cNvSpPr>
            <a:spLocks noGrp="1"/>
          </p:cNvSpPr>
          <p:nvPr>
            <p:ph type="body" idx="1"/>
          </p:nvPr>
        </p:nvSpPr>
        <p:spPr/>
        <p:txBody>
          <a:bodyPr/>
          <a:lstStyle/>
          <a:p>
            <a:r>
              <a:rPr lang="en-US" sz="1600" dirty="0"/>
              <a:t>To improve the recognition performance, there are MANY things that can be improved here, some of them being fairly easy to implement. For example, you could add color processing, edge detection, etc.</a:t>
            </a:r>
          </a:p>
          <a:p>
            <a:r>
              <a:rPr lang="en-US" sz="1600" dirty="0"/>
              <a:t>You can usually improve the face recognition accuracy by using more input images, at least 50 per person, by taking more photos of each person, particularly from different angles and lighting conditions.</a:t>
            </a:r>
          </a:p>
          <a:p>
            <a:r>
              <a:rPr lang="en-US" sz="1600" dirty="0"/>
              <a:t>It is important to have a lot of variation of conditions for each person, so that the classifier will be able to recognize the person in different lighting conditions and positions, instead of looking for specific conditions</a:t>
            </a:r>
            <a:endParaRPr lang="en-IN" sz="1600" dirty="0"/>
          </a:p>
        </p:txBody>
      </p:sp>
    </p:spTree>
    <p:extLst>
      <p:ext uri="{BB962C8B-B14F-4D97-AF65-F5344CB8AC3E}">
        <p14:creationId xmlns:p14="http://schemas.microsoft.com/office/powerpoint/2010/main" val="1960561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828FED-6B6A-4DC5-AF1E-D54557EF9BBC}"/>
              </a:ext>
            </a:extLst>
          </p:cNvPr>
          <p:cNvSpPr>
            <a:spLocks noGrp="1"/>
          </p:cNvSpPr>
          <p:nvPr>
            <p:ph type="title"/>
          </p:nvPr>
        </p:nvSpPr>
        <p:spPr/>
        <p:txBody>
          <a:bodyPr/>
          <a:lstStyle/>
          <a:p>
            <a:pPr algn="l"/>
            <a:r>
              <a:rPr lang="en-IN" sz="2800" dirty="0"/>
              <a:t>REFERENCES</a:t>
            </a:r>
          </a:p>
        </p:txBody>
      </p:sp>
      <p:sp>
        <p:nvSpPr>
          <p:cNvPr id="3" name="Text Placeholder 2">
            <a:extLst>
              <a:ext uri="{FF2B5EF4-FFF2-40B4-BE49-F238E27FC236}">
                <a16:creationId xmlns:a16="http://schemas.microsoft.com/office/drawing/2014/main" id="{209D721E-1C97-4042-A5FE-B98FD3272AC3}"/>
              </a:ext>
            </a:extLst>
          </p:cNvPr>
          <p:cNvSpPr>
            <a:spLocks noGrp="1"/>
          </p:cNvSpPr>
          <p:nvPr>
            <p:ph type="body" idx="1"/>
          </p:nvPr>
        </p:nvSpPr>
        <p:spPr>
          <a:xfrm>
            <a:off x="311700" y="1152475"/>
            <a:ext cx="8520600" cy="3848150"/>
          </a:xfrm>
        </p:spPr>
        <p:txBody>
          <a:bodyPr/>
          <a:lstStyle/>
          <a:p>
            <a:r>
              <a:rPr lang="en-IN" sz="1600" dirty="0"/>
              <a:t>[1] Face Detection and Recognition using OpenCV, Article, http://shervinemami.info/faceRecognitio n.html, Published by Shervin </a:t>
            </a:r>
            <a:r>
              <a:rPr lang="en-IN" sz="1600" dirty="0" err="1"/>
              <a:t>Emami</a:t>
            </a:r>
            <a:r>
              <a:rPr lang="en-IN" sz="1600" dirty="0"/>
              <a:t>, 2010 </a:t>
            </a:r>
          </a:p>
          <a:p>
            <a:endParaRPr lang="en-IN" sz="1600" dirty="0"/>
          </a:p>
          <a:p>
            <a:r>
              <a:rPr lang="en-IN" sz="1600" dirty="0"/>
              <a:t>[2] Seeing with OpenCV, Article, http://www.cognotics.com/opencv/servo _2007_series/part_1/index.html, Published by Robin Hewitt, 2010 </a:t>
            </a:r>
          </a:p>
          <a:p>
            <a:endParaRPr lang="en-IN" sz="1600" dirty="0"/>
          </a:p>
          <a:p>
            <a:r>
              <a:rPr lang="en-IN" sz="1600" dirty="0"/>
              <a:t>[3] OpenCV Homepage, http://opencv.willowgarage.com </a:t>
            </a:r>
          </a:p>
          <a:p>
            <a:endParaRPr lang="en-IN" sz="1600" dirty="0"/>
          </a:p>
          <a:p>
            <a:r>
              <a:rPr lang="en-IN" sz="1600" dirty="0"/>
              <a:t>[4] Face Recognition Homepage, http://www.face-rec.org/algorithms/ </a:t>
            </a:r>
          </a:p>
          <a:p>
            <a:endParaRPr lang="en-IN" sz="1600" dirty="0"/>
          </a:p>
          <a:p>
            <a:r>
              <a:rPr lang="en-IN" sz="1600" dirty="0"/>
              <a:t>[5] Wikipedia, Three-dimensional face recognition, http://en.wikipedia.org/wiki/Threedimensional_face_recognition </a:t>
            </a:r>
          </a:p>
          <a:p>
            <a:endParaRPr lang="en-IN" sz="1600" dirty="0"/>
          </a:p>
          <a:p>
            <a:r>
              <a:rPr lang="en-IN" sz="1600" dirty="0"/>
              <a:t>[6] Wikipedia, Active appearance model, http://en.wikipedia.org/wiki/Active_appe </a:t>
            </a:r>
            <a:r>
              <a:rPr lang="en-IN" sz="1600" dirty="0" err="1"/>
              <a:t>arance_model</a:t>
            </a:r>
            <a:endParaRPr lang="en-IN" sz="1600" dirty="0"/>
          </a:p>
        </p:txBody>
      </p:sp>
    </p:spTree>
    <p:extLst>
      <p:ext uri="{BB962C8B-B14F-4D97-AF65-F5344CB8AC3E}">
        <p14:creationId xmlns:p14="http://schemas.microsoft.com/office/powerpoint/2010/main" val="29120829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dirty="0">
                <a:latin typeface="Times New Roman" pitchFamily="18" charset="0"/>
                <a:cs typeface="Times New Roman" pitchFamily="18" charset="0"/>
              </a:rPr>
              <a:t>INTRODUCTION</a:t>
            </a:r>
            <a:endParaRPr sz="2800" b="1" dirty="0">
              <a:latin typeface="Times New Roman" pitchFamily="18" charset="0"/>
              <a:cs typeface="Times New Roman" pitchFamily="18" charset="0"/>
            </a:endParaRPr>
          </a:p>
        </p:txBody>
      </p:sp>
      <p:sp>
        <p:nvSpPr>
          <p:cNvPr id="61" name="Google Shape;61;p14"/>
          <p:cNvSpPr txBox="1">
            <a:spLocks noGrp="1"/>
          </p:cNvSpPr>
          <p:nvPr>
            <p:ph type="body" idx="1"/>
          </p:nvPr>
        </p:nvSpPr>
        <p:spPr>
          <a:xfrm>
            <a:off x="311700" y="1017725"/>
            <a:ext cx="8520600" cy="3875744"/>
          </a:xfrm>
          <a:prstGeom prst="rect">
            <a:avLst/>
          </a:prstGeom>
        </p:spPr>
        <p:txBody>
          <a:bodyPr spcFirstLastPara="1" wrap="square" lIns="91425" tIns="91425" rIns="91425" bIns="91425" anchor="t" anchorCtr="0">
            <a:noAutofit/>
          </a:bodyPr>
          <a:lstStyle/>
          <a:p>
            <a:pPr marL="0" lvl="0" indent="0">
              <a:buNone/>
            </a:pPr>
            <a:r>
              <a:rPr lang="en-US" sz="1600" dirty="0"/>
              <a:t>As one of the most successful applications of image analysis and understanding, face recognition has recently received significant attention, especially during the past several years. At least two reasons account for this trend: </a:t>
            </a:r>
          </a:p>
          <a:p>
            <a:pPr marL="285750" indent="-285750"/>
            <a:r>
              <a:rPr lang="en-US" sz="1600" dirty="0"/>
              <a:t>the first is the wide range of commercial and law enforcement applications,</a:t>
            </a:r>
          </a:p>
          <a:p>
            <a:pPr marL="285750" indent="-285750"/>
            <a:r>
              <a:rPr lang="en-US" sz="1600" dirty="0"/>
              <a:t>the second is the availability of feasible technologies after 30 years of research.</a:t>
            </a:r>
          </a:p>
          <a:p>
            <a:pPr marL="0" indent="0">
              <a:buNone/>
            </a:pPr>
            <a:r>
              <a:rPr lang="en-US" sz="1600" dirty="0"/>
              <a:t>		</a:t>
            </a:r>
          </a:p>
          <a:p>
            <a:pPr marL="0" indent="0">
              <a:buNone/>
            </a:pPr>
            <a:r>
              <a:rPr lang="en-US" sz="1600" dirty="0"/>
              <a:t>      	Even though current machine recognition systems have reached a certain level of 	maturity, their success is limited by the conditions imposed by many real applications. </a:t>
            </a:r>
          </a:p>
          <a:p>
            <a:pPr marL="0" indent="0">
              <a:buNone/>
            </a:pPr>
            <a:endParaRPr lang="en-US" sz="1600" dirty="0"/>
          </a:p>
          <a:p>
            <a:pPr marL="0" indent="0">
              <a:buNone/>
            </a:pPr>
            <a:r>
              <a:rPr lang="en-US" sz="1600" dirty="0"/>
              <a:t>	For example, recognition of face images acquired in an outdoor environment with 	changes in illumination and/or pose remains a largely unsolved problem. In other words, 	current systems are still far away from the capability of the human perception </a:t>
            </a:r>
            <a:r>
              <a:rPr lang="en-US" sz="1600" dirty="0" err="1"/>
              <a:t>system.This</a:t>
            </a:r>
            <a:r>
              <a:rPr lang="en-US" sz="1600" dirty="0"/>
              <a:t> 	paper provides an up-to-date critical survey of still- and video-based face recognition 	research. There are two underlying motivations for us to write this survey paper: the first 	is to provide an up-to-date review of the existing literature,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0855F28-A77B-47AF-A4B3-7DFC752AA9F7}"/>
              </a:ext>
            </a:extLst>
          </p:cNvPr>
          <p:cNvSpPr>
            <a:spLocks noGrp="1"/>
          </p:cNvSpPr>
          <p:nvPr>
            <p:ph type="body" idx="1"/>
          </p:nvPr>
        </p:nvSpPr>
        <p:spPr>
          <a:xfrm>
            <a:off x="140250" y="316656"/>
            <a:ext cx="8520600" cy="3416400"/>
          </a:xfrm>
        </p:spPr>
        <p:txBody>
          <a:bodyPr/>
          <a:lstStyle/>
          <a:p>
            <a:pPr marL="114300" indent="0">
              <a:buNone/>
            </a:pPr>
            <a:r>
              <a:rPr lang="en-US" sz="1600" dirty="0"/>
              <a:t>the second is to offer some insights into the studies of machine recognition of faces. To provide a comprehensive survey, we not only categorize existing recognition techniques but also present detailed descriptions of representative methods within each category. In addition, relevant topics such as psychophysical studies, system evaluation, and issues of illumination and pose variation are covered.</a:t>
            </a:r>
            <a:r>
              <a:rPr lang="en-US" sz="1600" dirty="0">
                <a:solidFill>
                  <a:schemeClr val="tx1">
                    <a:lumMod val="85000"/>
                    <a:lumOff val="15000"/>
                  </a:schemeClr>
                </a:solidFill>
                <a:latin typeface="Times New Roman" pitchFamily="18" charset="0"/>
                <a:cs typeface="Times New Roman" pitchFamily="18" charset="0"/>
              </a:rPr>
              <a:t>.</a:t>
            </a:r>
          </a:p>
          <a:p>
            <a:endParaRPr lang="en-IN" sz="1600" dirty="0"/>
          </a:p>
        </p:txBody>
      </p:sp>
    </p:spTree>
    <p:extLst>
      <p:ext uri="{BB962C8B-B14F-4D97-AF65-F5344CB8AC3E}">
        <p14:creationId xmlns:p14="http://schemas.microsoft.com/office/powerpoint/2010/main" val="9395179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800" b="1" dirty="0">
                <a:latin typeface="Times New Roman" pitchFamily="18" charset="0"/>
                <a:cs typeface="Times New Roman" pitchFamily="18" charset="0"/>
              </a:rPr>
              <a:t>SURVEY</a:t>
            </a:r>
            <a:endParaRPr sz="2800" b="1">
              <a:latin typeface="Times New Roman" pitchFamily="18" charset="0"/>
              <a:cs typeface="Times New Roman" pitchFamily="18" charset="0"/>
            </a:endParaRPr>
          </a:p>
        </p:txBody>
      </p:sp>
      <p:sp>
        <p:nvSpPr>
          <p:cNvPr id="67" name="Google Shape;67;p15"/>
          <p:cNvSpPr txBox="1">
            <a:spLocks noGrp="1"/>
          </p:cNvSpPr>
          <p:nvPr>
            <p:ph type="body" idx="1"/>
          </p:nvPr>
        </p:nvSpPr>
        <p:spPr>
          <a:xfrm>
            <a:off x="311700" y="1152475"/>
            <a:ext cx="8520600" cy="3898156"/>
          </a:xfrm>
          <a:prstGeom prst="rect">
            <a:avLst/>
          </a:prstGeom>
        </p:spPr>
        <p:txBody>
          <a:bodyPr spcFirstLastPara="1" wrap="square" lIns="91425" tIns="91425" rIns="91425" bIns="91425" anchor="t" anchorCtr="0">
            <a:noAutofit/>
          </a:bodyPr>
          <a:lstStyle/>
          <a:p>
            <a:pPr marL="571500" lvl="0" indent="-457200">
              <a:buFont typeface="+mj-lt"/>
              <a:buAutoNum type="arabicPeriod"/>
            </a:pPr>
            <a:r>
              <a:rPr lang="en-US" sz="1400" dirty="0"/>
              <a:t>Rowley et al (1998) have provided a neural network-based upright frontal face detection system in “Neural Network-Based Face Detection”. To collect negative examples, a bootstrap algorithm is used, which adds false detections into the training set, as training progresses.</a:t>
            </a:r>
            <a:endParaRPr lang="en-US" sz="1400" dirty="0">
              <a:solidFill>
                <a:schemeClr val="tx1">
                  <a:lumMod val="85000"/>
                  <a:lumOff val="15000"/>
                </a:schemeClr>
              </a:solidFill>
              <a:latin typeface="Times New Roman" pitchFamily="18" charset="0"/>
              <a:cs typeface="Times New Roman" pitchFamily="18" charset="0"/>
            </a:endParaRPr>
          </a:p>
          <a:p>
            <a:pPr marL="571500" lvl="0" indent="-457200">
              <a:buFont typeface="+mj-lt"/>
              <a:buAutoNum type="arabicPeriod"/>
            </a:pPr>
            <a:r>
              <a:rPr lang="en-US" sz="1400" dirty="0" err="1"/>
              <a:t>Jianming</a:t>
            </a:r>
            <a:r>
              <a:rPr lang="en-US" sz="1400" dirty="0"/>
              <a:t> Lu et al (2007) have presented a new method of face recognition on fuzzy clustering and parallel neural networks, based on the neuron-fuzzy system. The face patterns are divided into several small-scale 33 parallel neural networks based on fuzzy clustering, and they are combined to obtain the recognition result.</a:t>
            </a:r>
          </a:p>
          <a:p>
            <a:pPr marL="571500" lvl="0" indent="-457200">
              <a:buFont typeface="+mj-lt"/>
              <a:buAutoNum type="arabicPeriod"/>
            </a:pPr>
            <a:r>
              <a:rPr lang="en-US" sz="1400" dirty="0"/>
              <a:t>Yu et al (2001) has discussed Multiple Fisher Classifiers Combination for Face Recognition based on Grouping Ada Boost Gabor Features. The key issue in using Gabor features is how to efficiently reduce its high dimensionality. Gabor-based representation is too high dimensional even after being selected by some feature selection methods. In order to increase the total dimension of FDA subspace, the </a:t>
            </a:r>
            <a:r>
              <a:rPr lang="en-US" sz="1400" dirty="0" err="1"/>
              <a:t>AdaBoosted</a:t>
            </a:r>
            <a:r>
              <a:rPr lang="en-US" sz="1400" dirty="0"/>
              <a:t> Gabor features are regrouped into some smaller feature subsets.</a:t>
            </a:r>
          </a:p>
          <a:p>
            <a:pPr marL="571500" lvl="0" indent="-457200">
              <a:buFont typeface="+mj-lt"/>
              <a:buAutoNum type="arabicPeriod"/>
            </a:pPr>
            <a:r>
              <a:rPr lang="en-US" sz="1400" dirty="0" err="1"/>
              <a:t>Hongzhou</a:t>
            </a:r>
            <a:r>
              <a:rPr lang="en-US" sz="1400" dirty="0"/>
              <a:t> Zhang et al (2007) have implemented face recognition by reconstructing frontal view features using linear transformation in “Face Recognition Using Feature Transformation” under different poses. Fei </a:t>
            </a:r>
            <a:r>
              <a:rPr lang="en-US" sz="1400" dirty="0" err="1"/>
              <a:t>Zuo</a:t>
            </a:r>
            <a:r>
              <a:rPr lang="en-US" sz="1400" dirty="0"/>
              <a:t> and Peter (2008) have introduced a fast face detector using an efficient architecture in “Cascaded face detection using neural network ensembles” based on a hierarchical cascade of neural network ensembles with which enhanced detection accuracy and efficiency are achieved.</a:t>
            </a:r>
            <a:endParaRPr sz="1400" dirty="0">
              <a:solidFill>
                <a:schemeClr val="tx1">
                  <a:lumMod val="85000"/>
                  <a:lumOff val="15000"/>
                </a:schemeClr>
              </a:solidFill>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445AED9-0BBD-4CEA-8E18-190839778C2D}"/>
              </a:ext>
            </a:extLst>
          </p:cNvPr>
          <p:cNvSpPr>
            <a:spLocks noGrp="1"/>
          </p:cNvSpPr>
          <p:nvPr>
            <p:ph type="body" idx="1"/>
          </p:nvPr>
        </p:nvSpPr>
        <p:spPr>
          <a:xfrm>
            <a:off x="311700" y="235744"/>
            <a:ext cx="8520600" cy="4333131"/>
          </a:xfrm>
        </p:spPr>
        <p:txBody>
          <a:bodyPr/>
          <a:lstStyle/>
          <a:p>
            <a:r>
              <a:rPr lang="en-US" sz="1400" dirty="0"/>
              <a:t>Dmitry </a:t>
            </a:r>
            <a:r>
              <a:rPr lang="en-US" sz="1400" dirty="0" err="1"/>
              <a:t>Bryliuk</a:t>
            </a:r>
            <a:r>
              <a:rPr lang="en-US" sz="1400" dirty="0"/>
              <a:t> and Valery </a:t>
            </a:r>
            <a:r>
              <a:rPr lang="en-US" sz="1400" dirty="0" err="1"/>
              <a:t>Starovoitov</a:t>
            </a:r>
            <a:r>
              <a:rPr lang="en-US" sz="1400" dirty="0"/>
              <a:t> (2002) in “Access Control by Face Recognition Using Neural Networks” have considered a Multilayer </a:t>
            </a:r>
            <a:r>
              <a:rPr lang="en-US" sz="1400" dirty="0" err="1"/>
              <a:t>Perceptrons</a:t>
            </a:r>
            <a:r>
              <a:rPr lang="en-US" sz="1400" dirty="0"/>
              <a:t> Neural Network (NN) for access control based on face image recognition. The robustness of NN classifiers with respect to the False Acceptance and False Rejection errors is studied. A new thresholding approach for rejection of unauthorized persons is proposed.</a:t>
            </a:r>
          </a:p>
          <a:p>
            <a:r>
              <a:rPr lang="en-US" sz="1400" dirty="0" err="1"/>
              <a:t>Keun</a:t>
            </a:r>
            <a:r>
              <a:rPr lang="en-US" sz="1400" dirty="0"/>
              <a:t>-Chang Kwak et al (2007) employed Fisher based Fuzzy Integral and Wavelet Decomposition methods for face recognition in the University of Alberta </a:t>
            </a:r>
            <a:r>
              <a:rPr lang="en-US" sz="1400" dirty="0" err="1"/>
              <a:t>Shiguang</a:t>
            </a:r>
            <a:r>
              <a:rPr lang="en-US" sz="1400" dirty="0"/>
              <a:t> Shan et al (2004) dealt with the Gabor Wavelet for Face Recognition from the angle of its robustness to mis-alignment</a:t>
            </a:r>
            <a:endParaRPr lang="en-IN" sz="1400" dirty="0"/>
          </a:p>
        </p:txBody>
      </p:sp>
    </p:spTree>
    <p:extLst>
      <p:ext uri="{BB962C8B-B14F-4D97-AF65-F5344CB8AC3E}">
        <p14:creationId xmlns:p14="http://schemas.microsoft.com/office/powerpoint/2010/main" val="10987376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b="1" dirty="0">
                <a:latin typeface="Times New Roman" pitchFamily="18" charset="0"/>
                <a:cs typeface="Times New Roman" pitchFamily="18" charset="0"/>
              </a:rPr>
              <a:t>WHAT IS COMPUTER VISION</a:t>
            </a:r>
            <a:endParaRPr sz="2400" b="1" dirty="0">
              <a:latin typeface="Times New Roman" pitchFamily="18" charset="0"/>
              <a:cs typeface="Times New Roman" pitchFamily="18" charset="0"/>
            </a:endParaRPr>
          </a:p>
        </p:txBody>
      </p:sp>
      <p:sp>
        <p:nvSpPr>
          <p:cNvPr id="73" name="Google Shape;73;p16"/>
          <p:cNvSpPr txBox="1">
            <a:spLocks noGrp="1"/>
          </p:cNvSpPr>
          <p:nvPr>
            <p:ph type="body" idx="1"/>
          </p:nvPr>
        </p:nvSpPr>
        <p:spPr>
          <a:prstGeom prst="rect">
            <a:avLst/>
          </a:prstGeom>
        </p:spPr>
        <p:txBody>
          <a:bodyPr spcFirstLastPara="1" wrap="square" lIns="91425" tIns="91425" rIns="91425" bIns="91425" anchor="t" anchorCtr="0">
            <a:noAutofit/>
          </a:bodyPr>
          <a:lstStyle/>
          <a:p>
            <a:pPr lvl="0">
              <a:buAutoNum type="arabicPeriod"/>
            </a:pPr>
            <a:r>
              <a:rPr lang="en-US" sz="1600" b="1" dirty="0"/>
              <a:t>Computer vision</a:t>
            </a:r>
            <a:r>
              <a:rPr lang="en-US" sz="1600" dirty="0"/>
              <a:t> is an interdisciplinary scientific field that deals with how computers can be made to gain high-level understanding from digital images or videos. From the perspective of engineering, it seeks to automate tasks that the human visual system can do.</a:t>
            </a:r>
          </a:p>
          <a:p>
            <a:pPr lvl="0">
              <a:buAutoNum type="arabicPeriod"/>
            </a:pPr>
            <a:r>
              <a:rPr lang="en-US" sz="1600" dirty="0"/>
              <a:t>Computer vision tasks include methods for acquiring, processing, analyzing and understanding digital images, and extraction of high-dimensional data from the real world in order to produce numerical or symbolic information, e.g. in the forms of decisions</a:t>
            </a:r>
            <a:r>
              <a:rPr lang="en-US" sz="1400" dirty="0"/>
              <a:t>.</a:t>
            </a:r>
          </a:p>
          <a:p>
            <a:pPr marL="596900" lvl="1" indent="0">
              <a:buNone/>
            </a:pPr>
            <a:r>
              <a:rPr lang="en-US" sz="1600" dirty="0"/>
              <a:t>Understanding in this context means the transformation of visual images (the input of the retina) into descriptions of the world that can interface with other thought processes and elicit appropriate action. This image understanding can be seen as the disentangling of symbolic information from image data using models constructed with the aid of geometry, physics, statistics, and learning theory.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2797DE-AFFA-46A4-9037-99881F261A19}"/>
              </a:ext>
            </a:extLst>
          </p:cNvPr>
          <p:cNvSpPr>
            <a:spLocks noGrp="1"/>
          </p:cNvSpPr>
          <p:nvPr>
            <p:ph type="body" idx="1"/>
          </p:nvPr>
        </p:nvSpPr>
        <p:spPr>
          <a:xfrm>
            <a:off x="140250" y="295225"/>
            <a:ext cx="8520600" cy="4133900"/>
          </a:xfrm>
        </p:spPr>
        <p:txBody>
          <a:bodyPr/>
          <a:lstStyle/>
          <a:p>
            <a:endParaRPr lang="en-IN" dirty="0"/>
          </a:p>
        </p:txBody>
      </p:sp>
      <p:pic>
        <p:nvPicPr>
          <p:cNvPr id="5" name="Picture 4">
            <a:extLst>
              <a:ext uri="{FF2B5EF4-FFF2-40B4-BE49-F238E27FC236}">
                <a16:creationId xmlns:a16="http://schemas.microsoft.com/office/drawing/2014/main" id="{1CA4B293-9003-4693-A4F9-DEE58AD44178}"/>
              </a:ext>
            </a:extLst>
          </p:cNvPr>
          <p:cNvPicPr>
            <a:picLocks noChangeAspect="1"/>
          </p:cNvPicPr>
          <p:nvPr/>
        </p:nvPicPr>
        <p:blipFill>
          <a:blip r:embed="rId2"/>
          <a:stretch>
            <a:fillRect/>
          </a:stretch>
        </p:blipFill>
        <p:spPr>
          <a:xfrm>
            <a:off x="306861" y="471489"/>
            <a:ext cx="4265139" cy="3664742"/>
          </a:xfrm>
          <a:prstGeom prst="rect">
            <a:avLst/>
          </a:prstGeom>
        </p:spPr>
      </p:pic>
      <p:pic>
        <p:nvPicPr>
          <p:cNvPr id="7" name="Picture 6">
            <a:extLst>
              <a:ext uri="{FF2B5EF4-FFF2-40B4-BE49-F238E27FC236}">
                <a16:creationId xmlns:a16="http://schemas.microsoft.com/office/drawing/2014/main" id="{59E74FAD-0E8C-4663-BD80-8DACD2D36D63}"/>
              </a:ext>
            </a:extLst>
          </p:cNvPr>
          <p:cNvPicPr>
            <a:picLocks noChangeAspect="1"/>
          </p:cNvPicPr>
          <p:nvPr/>
        </p:nvPicPr>
        <p:blipFill>
          <a:blip r:embed="rId3"/>
          <a:stretch>
            <a:fillRect/>
          </a:stretch>
        </p:blipFill>
        <p:spPr>
          <a:xfrm>
            <a:off x="4988964" y="471488"/>
            <a:ext cx="3671886" cy="3543299"/>
          </a:xfrm>
          <a:prstGeom prst="rect">
            <a:avLst/>
          </a:prstGeom>
        </p:spPr>
      </p:pic>
    </p:spTree>
    <p:extLst>
      <p:ext uri="{BB962C8B-B14F-4D97-AF65-F5344CB8AC3E}">
        <p14:creationId xmlns:p14="http://schemas.microsoft.com/office/powerpoint/2010/main" val="33248362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63B39-9278-49E2-A07D-45FE74AAF9DF}"/>
              </a:ext>
            </a:extLst>
          </p:cNvPr>
          <p:cNvSpPr>
            <a:spLocks noGrp="1"/>
          </p:cNvSpPr>
          <p:nvPr>
            <p:ph type="title"/>
          </p:nvPr>
        </p:nvSpPr>
        <p:spPr/>
        <p:txBody>
          <a:bodyPr/>
          <a:lstStyle/>
          <a:p>
            <a:pPr algn="l"/>
            <a:r>
              <a:rPr lang="en-IN" sz="2400" dirty="0"/>
              <a:t>HOW ACOMPUTER READS AN IMAGE:</a:t>
            </a:r>
          </a:p>
        </p:txBody>
      </p:sp>
      <p:sp>
        <p:nvSpPr>
          <p:cNvPr id="3" name="Text Placeholder 2">
            <a:extLst>
              <a:ext uri="{FF2B5EF4-FFF2-40B4-BE49-F238E27FC236}">
                <a16:creationId xmlns:a16="http://schemas.microsoft.com/office/drawing/2014/main" id="{00378BDC-167B-4B81-A397-B85050E5E5C8}"/>
              </a:ext>
            </a:extLst>
          </p:cNvPr>
          <p:cNvSpPr>
            <a:spLocks noGrp="1"/>
          </p:cNvSpPr>
          <p:nvPr>
            <p:ph type="body" idx="1"/>
          </p:nvPr>
        </p:nvSpPr>
        <p:spPr/>
        <p:txBody>
          <a:bodyPr/>
          <a:lstStyle/>
          <a:p>
            <a:endParaRPr lang="en-IN" dirty="0"/>
          </a:p>
        </p:txBody>
      </p:sp>
      <p:pic>
        <p:nvPicPr>
          <p:cNvPr id="7" name="Picture 6">
            <a:extLst>
              <a:ext uri="{FF2B5EF4-FFF2-40B4-BE49-F238E27FC236}">
                <a16:creationId xmlns:a16="http://schemas.microsoft.com/office/drawing/2014/main" id="{0F132D2E-E810-4B5E-AEF5-662A42B27CC6}"/>
              </a:ext>
            </a:extLst>
          </p:cNvPr>
          <p:cNvPicPr>
            <a:picLocks noChangeAspect="1"/>
          </p:cNvPicPr>
          <p:nvPr/>
        </p:nvPicPr>
        <p:blipFill>
          <a:blip r:embed="rId2"/>
          <a:stretch>
            <a:fillRect/>
          </a:stretch>
        </p:blipFill>
        <p:spPr>
          <a:xfrm>
            <a:off x="476249" y="1152475"/>
            <a:ext cx="3419475" cy="2857500"/>
          </a:xfrm>
          <a:prstGeom prst="rect">
            <a:avLst/>
          </a:prstGeom>
        </p:spPr>
      </p:pic>
      <p:pic>
        <p:nvPicPr>
          <p:cNvPr id="9" name="Picture 8">
            <a:extLst>
              <a:ext uri="{FF2B5EF4-FFF2-40B4-BE49-F238E27FC236}">
                <a16:creationId xmlns:a16="http://schemas.microsoft.com/office/drawing/2014/main" id="{032D9F4E-E9FF-4F3A-BDC9-82B3D2A9E95C}"/>
              </a:ext>
            </a:extLst>
          </p:cNvPr>
          <p:cNvPicPr>
            <a:picLocks noChangeAspect="1"/>
          </p:cNvPicPr>
          <p:nvPr/>
        </p:nvPicPr>
        <p:blipFill>
          <a:blip r:embed="rId3"/>
          <a:stretch>
            <a:fillRect/>
          </a:stretch>
        </p:blipFill>
        <p:spPr>
          <a:xfrm>
            <a:off x="4741070" y="1376362"/>
            <a:ext cx="2362200" cy="2390775"/>
          </a:xfrm>
          <a:prstGeom prst="rect">
            <a:avLst/>
          </a:prstGeom>
        </p:spPr>
      </p:pic>
    </p:spTree>
    <p:extLst>
      <p:ext uri="{BB962C8B-B14F-4D97-AF65-F5344CB8AC3E}">
        <p14:creationId xmlns:p14="http://schemas.microsoft.com/office/powerpoint/2010/main" val="1883366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B71EE42-91FD-4905-9A6D-88E9371072BD}"/>
              </a:ext>
            </a:extLst>
          </p:cNvPr>
          <p:cNvSpPr>
            <a:spLocks noGrp="1"/>
          </p:cNvSpPr>
          <p:nvPr>
            <p:ph type="body" idx="1"/>
          </p:nvPr>
        </p:nvSpPr>
        <p:spPr>
          <a:xfrm>
            <a:off x="311700" y="464344"/>
            <a:ext cx="8520600" cy="4104531"/>
          </a:xfrm>
        </p:spPr>
        <p:txBody>
          <a:bodyPr/>
          <a:lstStyle/>
          <a:p>
            <a:endParaRPr lang="en-IN" dirty="0"/>
          </a:p>
        </p:txBody>
      </p:sp>
      <p:pic>
        <p:nvPicPr>
          <p:cNvPr id="9" name="Picture 8">
            <a:extLst>
              <a:ext uri="{FF2B5EF4-FFF2-40B4-BE49-F238E27FC236}">
                <a16:creationId xmlns:a16="http://schemas.microsoft.com/office/drawing/2014/main" id="{60D3C07B-D787-4D32-94EF-FEF31C02DA09}"/>
              </a:ext>
            </a:extLst>
          </p:cNvPr>
          <p:cNvPicPr>
            <a:picLocks noChangeAspect="1"/>
          </p:cNvPicPr>
          <p:nvPr/>
        </p:nvPicPr>
        <p:blipFill>
          <a:blip r:embed="rId2"/>
          <a:stretch>
            <a:fillRect/>
          </a:stretch>
        </p:blipFill>
        <p:spPr>
          <a:xfrm>
            <a:off x="403185" y="574625"/>
            <a:ext cx="7784386" cy="3328987"/>
          </a:xfrm>
          <a:prstGeom prst="rect">
            <a:avLst/>
          </a:prstGeom>
        </p:spPr>
      </p:pic>
    </p:spTree>
    <p:extLst>
      <p:ext uri="{BB962C8B-B14F-4D97-AF65-F5344CB8AC3E}">
        <p14:creationId xmlns:p14="http://schemas.microsoft.com/office/powerpoint/2010/main" val="1224900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1097</Words>
  <Application>Microsoft Office PowerPoint</Application>
  <PresentationFormat>On-screen Show (16:9)</PresentationFormat>
  <Paragraphs>72</Paragraphs>
  <Slides>16</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Times New Roman</vt:lpstr>
      <vt:lpstr>Office Theme</vt:lpstr>
      <vt:lpstr>Abstract:</vt:lpstr>
      <vt:lpstr>INTRODUCTION</vt:lpstr>
      <vt:lpstr>PowerPoint Presentation</vt:lpstr>
      <vt:lpstr>SURVEY</vt:lpstr>
      <vt:lpstr>PowerPoint Presentation</vt:lpstr>
      <vt:lpstr>WHAT IS COMPUTER VISION</vt:lpstr>
      <vt:lpstr>PowerPoint Presentation</vt:lpstr>
      <vt:lpstr>HOW ACOMPUTER READS AN IMAGE:</vt:lpstr>
      <vt:lpstr>PowerPoint Presentation</vt:lpstr>
      <vt:lpstr>What Is OpenCV</vt:lpstr>
      <vt:lpstr>Face Detection using OpenCV</vt:lpstr>
      <vt:lpstr>PowerPoint Presentation</vt:lpstr>
      <vt:lpstr>SCOPE</vt:lpstr>
      <vt:lpstr>PowerPoint Presentation</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BHILAI INSTITUTE OF TECHNOLOGY, RAIPUR</dc:title>
  <dc:creator>NEELU MISHRA</dc:creator>
  <cp:lastModifiedBy>Harsh Vardhan Thakur</cp:lastModifiedBy>
  <cp:revision>21</cp:revision>
  <dcterms:modified xsi:type="dcterms:W3CDTF">2020-01-05T07:37:43Z</dcterms:modified>
</cp:coreProperties>
</file>